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5"/>
  </p:notesMasterIdLst>
  <p:sldIdLst>
    <p:sldId id="256" r:id="rId5"/>
    <p:sldId id="618" r:id="rId6"/>
    <p:sldId id="628" r:id="rId7"/>
    <p:sldId id="629" r:id="rId8"/>
    <p:sldId id="630" r:id="rId9"/>
    <p:sldId id="631" r:id="rId10"/>
    <p:sldId id="632" r:id="rId11"/>
    <p:sldId id="633" r:id="rId12"/>
    <p:sldId id="627" r:id="rId13"/>
    <p:sldId id="45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18"/>
            <p14:sldId id="628"/>
            <p14:sldId id="629"/>
            <p14:sldId id="630"/>
            <p14:sldId id="631"/>
            <p14:sldId id="632"/>
            <p14:sldId id="633"/>
            <p14:sldId id="627"/>
          </p14:sldIdLst>
        </p14:section>
        <p14:section name="Content" id="{31F9149E-C170-4E61-8C32-78FBFFDAEC9C}">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74" d="100"/>
          <a:sy n="74" d="100"/>
        </p:scale>
        <p:origin x="540"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86194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342021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557531" y="1345493"/>
            <a:ext cx="1931234" cy="295402"/>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122279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80"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mailto:rgonzalez@androcial.com"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Event Hub and Notification Hub</a:t>
            </a:r>
            <a:endParaRPr lang="en-US" dirty="0"/>
          </a:p>
        </p:txBody>
      </p:sp>
      <p:sp>
        <p:nvSpPr>
          <p:cNvPr id="3" name="Text Placeholder 2"/>
          <p:cNvSpPr>
            <a:spLocks noGrp="1"/>
          </p:cNvSpPr>
          <p:nvPr>
            <p:ph type="body" sz="quarter" idx="10"/>
          </p:nvPr>
        </p:nvSpPr>
        <p:spPr/>
        <p:txBody>
          <a:bodyPr/>
          <a:lstStyle/>
          <a:p>
            <a:pPr>
              <a:lnSpc>
                <a:spcPct val="100000"/>
              </a:lnSpc>
            </a:pPr>
            <a:r>
              <a:rPr lang="es-CO" sz="2000" b="1" dirty="0" smtClean="0"/>
              <a:t>Sergio Andrés Vargas Acosta</a:t>
            </a:r>
            <a:endParaRPr lang="es-CO" sz="2000" b="1" dirty="0"/>
          </a:p>
          <a:p>
            <a:pPr>
              <a:lnSpc>
                <a:spcPct val="100000"/>
              </a:lnSpc>
            </a:pPr>
            <a:r>
              <a:rPr lang="es-CO" sz="2000" b="1" dirty="0" smtClean="0"/>
              <a:t>Core Director </a:t>
            </a:r>
            <a:r>
              <a:rPr lang="es-CO" sz="2000" b="1" dirty="0" err="1" smtClean="0"/>
              <a:t>AppFuture</a:t>
            </a:r>
            <a:r>
              <a:rPr lang="es-CO" sz="2000" b="1" dirty="0" smtClean="0"/>
              <a:t> </a:t>
            </a:r>
            <a:r>
              <a:rPr lang="es-CO" sz="2000" b="1" dirty="0" err="1" smtClean="0"/>
              <a:t>Group</a:t>
            </a:r>
            <a:endParaRPr lang="es-CO" sz="2000" b="1" dirty="0"/>
          </a:p>
          <a:p>
            <a:pPr>
              <a:lnSpc>
                <a:spcPct val="100000"/>
              </a:lnSpc>
            </a:pPr>
            <a:r>
              <a:rPr lang="es-CO" sz="2000" b="1" dirty="0" smtClean="0">
                <a:solidFill>
                  <a:srgbClr val="0033CC"/>
                </a:solidFill>
                <a:hlinkClick r:id=""/>
              </a:rPr>
              <a:t>@</a:t>
            </a:r>
            <a:r>
              <a:rPr lang="es-CO" sz="2000" b="1" dirty="0" err="1" smtClean="0">
                <a:solidFill>
                  <a:srgbClr val="0033CC"/>
                </a:solidFill>
                <a:hlinkClick r:id=""/>
              </a:rPr>
              <a:t>serandvaraco</a:t>
            </a:r>
            <a:r>
              <a:rPr lang="es-CO" sz="2000" b="1" dirty="0" smtClean="0">
                <a:solidFill>
                  <a:srgbClr val="0033CC"/>
                </a:solidFill>
                <a:hlinkClick r:id=""/>
              </a:rPr>
              <a:t>  </a:t>
            </a:r>
            <a:r>
              <a:rPr lang="es-CO" sz="2000" b="1" dirty="0">
                <a:solidFill>
                  <a:srgbClr val="0033CC"/>
                </a:solidFill>
                <a:hlinkClick r:id=""/>
              </a:rPr>
              <a:t>- </a:t>
            </a:r>
            <a:r>
              <a:rPr lang="es-CO" sz="2000" b="1" dirty="0" smtClean="0">
                <a:solidFill>
                  <a:srgbClr val="0033CC"/>
                </a:solidFill>
                <a:hlinkClick r:id=""/>
              </a:rPr>
              <a:t>svargas@appfuture.net</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dirty="0" err="1" smtClean="0"/>
              <a:t>Notificaciones</a:t>
            </a:r>
            <a:endParaRPr lang="en-US" dirty="0"/>
          </a:p>
        </p:txBody>
      </p:sp>
    </p:spTree>
    <p:extLst>
      <p:ext uri="{BB962C8B-B14F-4D97-AF65-F5344CB8AC3E}">
        <p14:creationId xmlns:p14="http://schemas.microsoft.com/office/powerpoint/2010/main" val="375789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82346" y="1447392"/>
            <a:ext cx="10722224" cy="1266359"/>
          </a:xfrm>
        </p:spPr>
        <p:txBody>
          <a:bodyPr/>
          <a:lstStyle/>
          <a:p>
            <a:r>
              <a:rPr lang="es-CO" dirty="0"/>
              <a:t>Difunda a millones de dispositivos en minutos</a:t>
            </a:r>
            <a:br>
              <a:rPr lang="es-CO" dirty="0"/>
            </a:br>
            <a:endParaRPr lang="es-CO" dirty="0"/>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b="6151"/>
          <a:stretch/>
        </p:blipFill>
        <p:spPr>
          <a:xfrm>
            <a:off x="509453" y="4301544"/>
            <a:ext cx="2466975" cy="2225833"/>
          </a:xfrm>
          <a:prstGeom prst="rect">
            <a:avLst/>
          </a:prstGeom>
        </p:spPr>
      </p:pic>
    </p:spTree>
    <p:extLst>
      <p:ext uri="{BB962C8B-B14F-4D97-AF65-F5344CB8AC3E}">
        <p14:creationId xmlns:p14="http://schemas.microsoft.com/office/powerpoint/2010/main" val="26566372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43709" y="1473150"/>
            <a:ext cx="10722224" cy="1266359"/>
          </a:xfrm>
        </p:spPr>
        <p:txBody>
          <a:bodyPr/>
          <a:lstStyle/>
          <a:p>
            <a:r>
              <a:rPr lang="es-CO" dirty="0"/>
              <a:t>Funciona con cualquier back-</a:t>
            </a:r>
            <a:r>
              <a:rPr lang="es-CO" dirty="0" err="1"/>
              <a:t>end</a:t>
            </a:r>
            <a:r>
              <a:rPr lang="es-CO" dirty="0"/>
              <a:t/>
            </a:r>
            <a:br>
              <a:rPr lang="es-CO" dirty="0"/>
            </a:br>
            <a:r>
              <a:rPr lang="es-CO" dirty="0"/>
              <a:t/>
            </a:r>
            <a:br>
              <a:rPr lang="es-CO" dirty="0"/>
            </a:br>
            <a:endParaRPr lang="es-CO" dirty="0"/>
          </a:p>
        </p:txBody>
      </p:sp>
      <p:pic>
        <p:nvPicPr>
          <p:cNvPr id="7" name="Imagen 6"/>
          <p:cNvPicPr>
            <a:picLocks noChangeAspect="1"/>
          </p:cNvPicPr>
          <p:nvPr/>
        </p:nvPicPr>
        <p:blipFill rotWithShape="1">
          <a:blip r:embed="rId2"/>
          <a:srcRect l="9011" t="5273" r="2208" b="2388"/>
          <a:stretch/>
        </p:blipFill>
        <p:spPr>
          <a:xfrm>
            <a:off x="978793" y="4082603"/>
            <a:ext cx="2240925" cy="14424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10130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0830" y="1164057"/>
            <a:ext cx="10722224" cy="1266359"/>
          </a:xfrm>
        </p:spPr>
        <p:txBody>
          <a:bodyPr/>
          <a:lstStyle/>
          <a:p>
            <a:r>
              <a:rPr lang="es-CO" dirty="0"/>
              <a:t>Diseñado para escalados de gran volumen</a:t>
            </a:r>
            <a:br>
              <a:rPr lang="es-CO" dirty="0"/>
            </a:br>
            <a:r>
              <a:rPr lang="es-CO" dirty="0"/>
              <a:t/>
            </a:r>
            <a:br>
              <a:rPr lang="es-CO" dirty="0"/>
            </a:br>
            <a:endParaRPr lang="es-CO" dirty="0"/>
          </a:p>
        </p:txBody>
      </p:sp>
      <p:pic>
        <p:nvPicPr>
          <p:cNvPr id="3" name="Imagen 2"/>
          <p:cNvPicPr>
            <a:picLocks noChangeAspect="1"/>
          </p:cNvPicPr>
          <p:nvPr/>
        </p:nvPicPr>
        <p:blipFill>
          <a:blip r:embed="rId2"/>
          <a:stretch>
            <a:fillRect/>
          </a:stretch>
        </p:blipFill>
        <p:spPr>
          <a:xfrm>
            <a:off x="730830" y="4178792"/>
            <a:ext cx="2943225" cy="1771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0261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dirty="0" err="1" smtClean="0"/>
              <a:t>Eventos</a:t>
            </a:r>
            <a:endParaRPr lang="en-US" dirty="0"/>
          </a:p>
        </p:txBody>
      </p:sp>
    </p:spTree>
    <p:extLst>
      <p:ext uri="{BB962C8B-B14F-4D97-AF65-F5344CB8AC3E}">
        <p14:creationId xmlns:p14="http://schemas.microsoft.com/office/powerpoint/2010/main" val="4251335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0830" y="1164057"/>
            <a:ext cx="10722224" cy="1266359"/>
          </a:xfrm>
        </p:spPr>
        <p:txBody>
          <a:bodyPr/>
          <a:lstStyle/>
          <a:p>
            <a:r>
              <a:rPr lang="es-CO" dirty="0"/>
              <a:t>millones de eventos por segundo en múltiples aplicaciones</a:t>
            </a:r>
            <a:br>
              <a:rPr lang="es-CO" dirty="0"/>
            </a:br>
            <a:r>
              <a:rPr lang="es-CO" dirty="0"/>
              <a:t/>
            </a:r>
            <a:br>
              <a:rPr lang="es-CO" dirty="0"/>
            </a:br>
            <a:r>
              <a:rPr lang="es-CO" dirty="0"/>
              <a:t/>
            </a:r>
            <a:br>
              <a:rPr lang="es-CO" dirty="0"/>
            </a:br>
            <a:r>
              <a:rPr lang="es-CO" dirty="0"/>
              <a:t/>
            </a:r>
            <a:br>
              <a:rPr lang="es-CO" dirty="0"/>
            </a:br>
            <a:endParaRPr lang="es-CO" dirty="0"/>
          </a:p>
        </p:txBody>
      </p:sp>
      <p:pic>
        <p:nvPicPr>
          <p:cNvPr id="4" name="Imagen 3"/>
          <p:cNvPicPr>
            <a:picLocks noChangeAspect="1"/>
          </p:cNvPicPr>
          <p:nvPr/>
        </p:nvPicPr>
        <p:blipFill>
          <a:blip r:embed="rId2"/>
          <a:stretch>
            <a:fillRect/>
          </a:stretch>
        </p:blipFill>
        <p:spPr>
          <a:xfrm>
            <a:off x="730830" y="4072410"/>
            <a:ext cx="2348202" cy="22874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9840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30830" y="1164057"/>
            <a:ext cx="10722224" cy="1266359"/>
          </a:xfrm>
        </p:spPr>
        <p:txBody>
          <a:bodyPr/>
          <a:lstStyle/>
          <a:p>
            <a:r>
              <a:rPr lang="es-CO" dirty="0"/>
              <a:t>Conecte millones de dispositivos de distintas plataformas</a:t>
            </a:r>
            <a:br>
              <a:rPr lang="es-CO" dirty="0"/>
            </a:br>
            <a:r>
              <a:rPr lang="es-CO" dirty="0"/>
              <a:t/>
            </a:r>
            <a:br>
              <a:rPr lang="es-CO" dirty="0"/>
            </a:br>
            <a:r>
              <a:rPr lang="es-CO" dirty="0"/>
              <a:t/>
            </a:r>
            <a:br>
              <a:rPr lang="es-CO" dirty="0"/>
            </a:br>
            <a:r>
              <a:rPr lang="es-CO" dirty="0"/>
              <a:t/>
            </a:r>
            <a:br>
              <a:rPr lang="es-CO" dirty="0"/>
            </a:br>
            <a:endParaRPr lang="es-CO" dirty="0"/>
          </a:p>
        </p:txBody>
      </p:sp>
      <p:pic>
        <p:nvPicPr>
          <p:cNvPr id="3" name="Imagen 2"/>
          <p:cNvPicPr>
            <a:picLocks noChangeAspect="1"/>
          </p:cNvPicPr>
          <p:nvPr/>
        </p:nvPicPr>
        <p:blipFill>
          <a:blip r:embed="rId2"/>
          <a:stretch>
            <a:fillRect/>
          </a:stretch>
        </p:blipFill>
        <p:spPr>
          <a:xfrm>
            <a:off x="529912" y="4140021"/>
            <a:ext cx="2400300" cy="2209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49737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7075" y="1091737"/>
            <a:ext cx="10722224" cy="1266359"/>
          </a:xfrm>
        </p:spPr>
        <p:txBody>
          <a:bodyPr/>
          <a:lstStyle/>
          <a:p>
            <a:r>
              <a:rPr lang="en-US" dirty="0" smtClean="0"/>
              <a:t>Contacto	</a:t>
            </a:r>
            <a:endParaRPr lang="en-US" dirty="0"/>
          </a:p>
        </p:txBody>
      </p:sp>
      <p:sp>
        <p:nvSpPr>
          <p:cNvPr id="5" name="Content Placeholder 4"/>
          <p:cNvSpPr>
            <a:spLocks noGrp="1"/>
          </p:cNvSpPr>
          <p:nvPr>
            <p:ph sz="quarter" idx="4294967295"/>
          </p:nvPr>
        </p:nvSpPr>
        <p:spPr>
          <a:xfrm>
            <a:off x="1477108" y="2552282"/>
            <a:ext cx="9666514" cy="3496826"/>
          </a:xfrm>
          <a:prstGeom prst="rect">
            <a:avLst/>
          </a:prstGeom>
        </p:spPr>
        <p:txBody>
          <a:bodyPr/>
          <a:lstStyle/>
          <a:p>
            <a:pPr marL="0" indent="0" algn="ctr">
              <a:lnSpc>
                <a:spcPct val="100000"/>
              </a:lnSpc>
              <a:buNone/>
            </a:pPr>
            <a:r>
              <a:rPr lang="es-CO" sz="2800" b="1" dirty="0" smtClean="0"/>
              <a:t>Sergio Andrés Vargas Acosta</a:t>
            </a:r>
            <a:endParaRPr lang="es-CO" sz="2800" b="1" dirty="0"/>
          </a:p>
          <a:p>
            <a:pPr marL="0" indent="0" algn="ctr">
              <a:lnSpc>
                <a:spcPct val="100000"/>
              </a:lnSpc>
              <a:buNone/>
            </a:pPr>
            <a:r>
              <a:rPr lang="es-CO" sz="2800" b="1" dirty="0" smtClean="0"/>
              <a:t>Core Director </a:t>
            </a:r>
            <a:r>
              <a:rPr lang="es-CO" sz="2800" b="1" dirty="0" err="1" smtClean="0"/>
              <a:t>AppFuture</a:t>
            </a:r>
            <a:r>
              <a:rPr lang="es-CO" sz="2800" b="1" dirty="0" smtClean="0"/>
              <a:t> </a:t>
            </a:r>
            <a:r>
              <a:rPr lang="es-CO" sz="2800" b="1" dirty="0" err="1" smtClean="0"/>
              <a:t>Group</a:t>
            </a:r>
            <a:r>
              <a:rPr lang="es-CO" sz="2800" b="1" dirty="0" smtClean="0"/>
              <a:t> SAS</a:t>
            </a:r>
            <a:endParaRPr lang="es-CO" sz="2800" b="1" dirty="0"/>
          </a:p>
          <a:p>
            <a:pPr marL="0" indent="0" algn="ctr">
              <a:lnSpc>
                <a:spcPct val="100000"/>
              </a:lnSpc>
              <a:buNone/>
            </a:pPr>
            <a:r>
              <a:rPr lang="es-CO" sz="2800" b="1" dirty="0" smtClean="0">
                <a:solidFill>
                  <a:srgbClr val="0033CC"/>
                </a:solidFill>
                <a:hlinkClick r:id=""/>
              </a:rPr>
              <a:t>@</a:t>
            </a:r>
            <a:r>
              <a:rPr lang="es-CO" sz="2800" b="1" dirty="0" err="1" smtClean="0">
                <a:solidFill>
                  <a:srgbClr val="0033CC"/>
                </a:solidFill>
                <a:hlinkClick r:id=""/>
              </a:rPr>
              <a:t>serandvaraco</a:t>
            </a:r>
            <a:r>
              <a:rPr lang="es-CO" sz="2800" b="1" dirty="0" smtClean="0">
                <a:solidFill>
                  <a:srgbClr val="0033CC"/>
                </a:solidFill>
                <a:hlinkClick r:id=""/>
              </a:rPr>
              <a:t>   </a:t>
            </a:r>
            <a:r>
              <a:rPr lang="es-CO" sz="2800" b="1" dirty="0">
                <a:solidFill>
                  <a:srgbClr val="0033CC"/>
                </a:solidFill>
                <a:hlinkClick r:id=""/>
              </a:rPr>
              <a:t>- </a:t>
            </a:r>
            <a:r>
              <a:rPr lang="es-CO" sz="2800" b="1" dirty="0" smtClean="0">
                <a:solidFill>
                  <a:srgbClr val="0033CC"/>
                </a:solidFill>
                <a:hlinkClick r:id="rId2"/>
              </a:rPr>
              <a:t>svargas@appfuture.net</a:t>
            </a:r>
            <a:endParaRPr lang="es-CO" sz="2800" b="1" dirty="0" smtClean="0">
              <a:solidFill>
                <a:srgbClr val="0033CC"/>
              </a:solidFill>
            </a:endParaRPr>
          </a:p>
          <a:p>
            <a:pPr marL="0" indent="0" algn="ctr">
              <a:lnSpc>
                <a:spcPct val="100000"/>
              </a:lnSpc>
              <a:buNone/>
            </a:pPr>
            <a:r>
              <a:rPr lang="es-CO" sz="2800" b="1" dirty="0">
                <a:solidFill>
                  <a:srgbClr val="0033CC"/>
                </a:solidFill>
                <a:hlinkClick r:id=""/>
              </a:rPr>
              <a:t>http</a:t>
            </a:r>
            <a:r>
              <a:rPr lang="es-CO" sz="2800" b="1" dirty="0" smtClean="0">
                <a:solidFill>
                  <a:srgbClr val="0033CC"/>
                </a:solidFill>
                <a:hlinkClick r:id=""/>
              </a:rPr>
              <a:t>://appfuture.net/</a:t>
            </a:r>
            <a:endParaRPr lang="es-CO" sz="2800" b="1" dirty="0">
              <a:solidFill>
                <a:srgbClr val="0033CC"/>
              </a:solidFill>
            </a:endParaRPr>
          </a:p>
          <a:p>
            <a:pPr marL="0" indent="0" algn="ctr">
              <a:lnSpc>
                <a:spcPct val="100000"/>
              </a:lnSpc>
              <a:buNone/>
            </a:pPr>
            <a:endParaRPr lang="es-CO" sz="2800" b="1" dirty="0">
              <a:solidFill>
                <a:srgbClr val="0033CC"/>
              </a:solidFill>
            </a:endParaRPr>
          </a:p>
          <a:p>
            <a:pPr marL="0" indent="0" algn="ctr">
              <a:lnSpc>
                <a:spcPct val="100000"/>
              </a:lnSpc>
              <a:buNone/>
            </a:pPr>
            <a:endParaRPr lang="en-US" sz="2800" dirty="0"/>
          </a:p>
          <a:p>
            <a:pPr marL="0" indent="0" algn="ctr">
              <a:buNone/>
            </a:pPr>
            <a:endParaRPr lang="en-US" sz="2800" dirty="0"/>
          </a:p>
        </p:txBody>
      </p:sp>
    </p:spTree>
    <p:extLst>
      <p:ext uri="{BB962C8B-B14F-4D97-AF65-F5344CB8AC3E}">
        <p14:creationId xmlns:p14="http://schemas.microsoft.com/office/powerpoint/2010/main" val="4204183307"/>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85</TotalTime>
  <Words>172</Words>
  <Application>Microsoft Office PowerPoint</Application>
  <PresentationFormat>Panorámica</PresentationFormat>
  <Paragraphs>32</Paragraphs>
  <Slides>10</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vt:i4>
      </vt:variant>
    </vt:vector>
  </HeadingPairs>
  <TitlesOfParts>
    <vt:vector size="18" baseType="lpstr">
      <vt:lpstr>宋体</vt:lpstr>
      <vt:lpstr>Arial</vt:lpstr>
      <vt:lpstr>Arial Black</vt:lpstr>
      <vt:lpstr>Calibri</vt:lpstr>
      <vt:lpstr>Segoe UI</vt:lpstr>
      <vt:lpstr>Segoe UI Light</vt:lpstr>
      <vt:lpstr>Wingdings</vt:lpstr>
      <vt:lpstr>1_Azure Event</vt:lpstr>
      <vt:lpstr>Event Hub and Notification Hub</vt:lpstr>
      <vt:lpstr>Notificaciones</vt:lpstr>
      <vt:lpstr>Difunda a millones de dispositivos en minutos </vt:lpstr>
      <vt:lpstr>Funciona con cualquier back-end  </vt:lpstr>
      <vt:lpstr>Diseñado para escalados de gran volumen  </vt:lpstr>
      <vt:lpstr>Eventos</vt:lpstr>
      <vt:lpstr>millones de eventos por segundo en múltiples aplicaciones    </vt:lpstr>
      <vt:lpstr>Conecte millones de dispositivos de distintas plataformas    </vt:lpstr>
      <vt:lpstr>Contacto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CEO - Androcial, WomyAds.com</dc:title>
  <dc:subject>Azure Machine Learning</dc:subject>
  <dc:creator>Ricardo Gonzalez Vargas</dc:creator>
  <cp:lastModifiedBy>Sergio Vargas MCPD</cp:lastModifiedBy>
  <cp:revision>19</cp:revision>
  <cp:lastPrinted>2014-03-26T17:46:13Z</cp:lastPrinted>
  <dcterms:created xsi:type="dcterms:W3CDTF">2015-04-24T22:03:05Z</dcterms:created>
  <dcterms:modified xsi:type="dcterms:W3CDTF">2015-11-27T22:06:31Z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